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9" r:id="rId2"/>
    <p:sldId id="275" r:id="rId3"/>
    <p:sldId id="274" r:id="rId4"/>
    <p:sldId id="290" r:id="rId5"/>
    <p:sldId id="277" r:id="rId6"/>
    <p:sldId id="288" r:id="rId7"/>
    <p:sldId id="284" r:id="rId8"/>
    <p:sldId id="285" r:id="rId9"/>
    <p:sldId id="286" r:id="rId10"/>
    <p:sldId id="287" r:id="rId11"/>
    <p:sldId id="278" r:id="rId12"/>
    <p:sldId id="280" r:id="rId13"/>
    <p:sldId id="281" r:id="rId14"/>
    <p:sldId id="289" r:id="rId15"/>
    <p:sldId id="279" r:id="rId16"/>
    <p:sldId id="282" r:id="rId17"/>
    <p:sldId id="283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32"/>
    <a:srgbClr val="FF5050"/>
    <a:srgbClr val="FFD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32C84-C7AA-4D71-9404-BA661E09B230}" type="datetimeFigureOut">
              <a:rPr lang="en-US" smtClean="0"/>
              <a:t>9/27/2015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D867A-6D6A-4A13-AA32-0F5F8DB37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9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31711"/>
            <a:ext cx="6588224" cy="1260000"/>
          </a:xfrm>
        </p:spPr>
        <p:txBody>
          <a:bodyPr lIns="90000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7C42-2D1E-4DAA-8269-4F6763D9DBF5}" type="datetime1">
              <a:rPr lang="en-US" smtClean="0"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356481" y="302593"/>
            <a:ext cx="357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800" b="1" dirty="0" smtClean="0">
                <a:solidFill>
                  <a:srgbClr val="FF0032"/>
                </a:solidFill>
                <a:latin typeface="Corbel" panose="020B0503020204020204" pitchFamily="34" charset="0"/>
              </a:rPr>
              <a:t>Wouter van Toll</a:t>
            </a:r>
            <a:r>
              <a:rPr lang="nl-NL" sz="1800" b="0" baseline="0" dirty="0" smtClean="0">
                <a:solidFill>
                  <a:srgbClr val="FF0032"/>
                </a:solidFill>
                <a:latin typeface="Corbel" panose="020B0503020204020204" pitchFamily="34" charset="0"/>
              </a:rPr>
              <a:t> &amp; </a:t>
            </a:r>
            <a:r>
              <a:rPr lang="nl-NL" sz="1800" b="1" dirty="0" smtClean="0">
                <a:solidFill>
                  <a:srgbClr val="FF0032"/>
                </a:solidFill>
                <a:latin typeface="Corbel" panose="020B0503020204020204" pitchFamily="34" charset="0"/>
              </a:rPr>
              <a:t>Roland Geraerts</a:t>
            </a:r>
          </a:p>
          <a:p>
            <a:pPr algn="r"/>
            <a:r>
              <a:rPr lang="nl-NL" sz="1800" b="0" dirty="0" smtClean="0">
                <a:solidFill>
                  <a:srgbClr val="FF0032"/>
                </a:solidFill>
                <a:latin typeface="Corbel" panose="020B0503020204020204" pitchFamily="34" charset="0"/>
              </a:rPr>
              <a:t>IROS</a:t>
            </a:r>
            <a:r>
              <a:rPr lang="nl-NL" sz="1800" b="0" baseline="0" dirty="0" smtClean="0">
                <a:solidFill>
                  <a:srgbClr val="FF0032"/>
                </a:solidFill>
                <a:latin typeface="Corbel" panose="020B0503020204020204" pitchFamily="34" charset="0"/>
              </a:rPr>
              <a:t> – September 30, 2015</a:t>
            </a:r>
            <a:endParaRPr lang="en-US" sz="1800" b="0" dirty="0">
              <a:solidFill>
                <a:srgbClr val="FF0032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8" y="301337"/>
            <a:ext cx="2357214" cy="6423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12" y="490952"/>
            <a:ext cx="648072" cy="223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70" y="1231714"/>
            <a:ext cx="942639" cy="12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17" y="1231714"/>
            <a:ext cx="942639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1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CFA7-37B0-41A6-B7FE-CD900E5D106E}" type="datetime1">
              <a:rPr lang="en-US" smtClean="0"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6981-F0F5-4011-8C9A-97E5C2BBA12B}" type="datetime1">
              <a:rPr lang="en-US" smtClean="0"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6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68298" y="6356350"/>
            <a:ext cx="106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4A46F6-50DB-40E5-837F-C4BF8866F78E}" type="datetime1">
              <a:rPr lang="en-US" smtClean="0"/>
              <a:t>9/27/2015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512" y="6356350"/>
            <a:ext cx="620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0352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5CD4B6-1F8F-43A0-A3C8-6CBF43D1A6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4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2" y="4406901"/>
            <a:ext cx="8421687" cy="750291"/>
          </a:xfrm>
          <a:solidFill>
            <a:srgbClr val="FFD900"/>
          </a:solidFill>
        </p:spPr>
        <p:txBody>
          <a:bodyPr lIns="252000" anchor="ctr">
            <a:normAutofit/>
          </a:bodyPr>
          <a:lstStyle>
            <a:lvl1pPr algn="l">
              <a:defRPr sz="3600" b="1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52936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5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756-F4CC-467F-9D59-DBFE5C18947F}" type="datetime1">
              <a:rPr lang="en-US" smtClean="0"/>
              <a:t>9/27/2015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C7A7-1F2E-4246-8C96-0C958EE39499}" type="datetime1">
              <a:rPr lang="en-US" smtClean="0"/>
              <a:t>9/27/2015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BA01-49A5-433D-9505-83C6BEB3B897}" type="datetime1">
              <a:rPr lang="en-US" smtClean="0"/>
              <a:t>9/27/2015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E9D84-8BFE-465A-B077-432B984F24B3}" type="datetime1">
              <a:rPr lang="en-US" smtClean="0"/>
              <a:t>9/27/2015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4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C415-E392-46DE-9DF6-804620F2AE41}" type="datetime1">
              <a:rPr lang="en-US" smtClean="0"/>
              <a:t>9/27/2015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0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3F5F-8E98-46E6-814C-40E38DFA57C9}" type="datetime1">
              <a:rPr lang="en-US" smtClean="0"/>
              <a:t>9/27/2015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1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02630"/>
            <a:ext cx="8676456" cy="778098"/>
          </a:xfrm>
          <a:prstGeom prst="rect">
            <a:avLst/>
          </a:prstGeom>
          <a:solidFill>
            <a:srgbClr val="FF0032"/>
          </a:solidFill>
        </p:spPr>
        <p:txBody>
          <a:bodyPr vert="horz" lIns="25200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843528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8298" y="6356350"/>
            <a:ext cx="106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5797C279-3C00-42A6-95AE-FF8D27C7E758}" type="datetime1">
              <a:rPr lang="en-US" smtClean="0"/>
              <a:t>9/27/2015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512" y="6356350"/>
            <a:ext cx="620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nl-NL" dirty="0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0352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485CD4B6-1F8F-43A0-A3C8-6CBF43D1A6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–"/>
        <a:defRPr sz="20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7.png"/><Relationship Id="rId4" Type="http://schemas.openxmlformats.org/officeDocument/2006/relationships/video" Target="../media/media2.wm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Dynamically Pruned A* </a:t>
            </a:r>
            <a:br>
              <a:rPr lang="nl-NL" dirty="0" smtClean="0"/>
            </a:br>
            <a:r>
              <a:rPr lang="nl-NL" sz="2200" dirty="0" smtClean="0"/>
              <a:t>for Re-planning in Navigation Meshes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625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3117456\Documents\Publications\2014 SIGGRAPH - Re-planning and Visibility\movie\scenario3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799259"/>
            <a:ext cx="3528000" cy="3528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Scenario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Obstacle deleted, old path affected</a:t>
            </a:r>
          </a:p>
          <a:p>
            <a:pPr lvl="1"/>
            <a:r>
              <a:rPr lang="nl-NL" dirty="0" smtClean="0"/>
              <a:t>Old path close to deleted obstacle</a:t>
            </a:r>
          </a:p>
          <a:p>
            <a:pPr lvl="1"/>
            <a:r>
              <a:rPr lang="nl-NL" dirty="0" smtClean="0"/>
              <a:t>Still collision-free, </a:t>
            </a:r>
            <a:br>
              <a:rPr lang="nl-NL" dirty="0" smtClean="0"/>
            </a:br>
            <a:r>
              <a:rPr lang="nl-NL" dirty="0" smtClean="0"/>
              <a:t>but a better path may now exist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Pruning A*:</a:t>
            </a:r>
          </a:p>
          <a:p>
            <a:pPr lvl="1"/>
            <a:r>
              <a:rPr lang="nl-NL" dirty="0" smtClean="0"/>
              <a:t>Similar to Scenario </a:t>
            </a:r>
            <a:r>
              <a:rPr lang="nl-NL" dirty="0" smtClean="0"/>
              <a:t>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9/27/2015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799259"/>
            <a:ext cx="3528000" cy="3528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016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Experiments &amp;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DPA* versus A*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6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Experimental set-up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184576"/>
          </a:xfrm>
        </p:spPr>
        <p:txBody>
          <a:bodyPr>
            <a:normAutofit/>
          </a:bodyPr>
          <a:lstStyle/>
          <a:p>
            <a:r>
              <a:rPr lang="nl-NL" dirty="0" smtClean="0"/>
              <a:t>5 environments, 17 - 235 dynamic obstacles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500x for </a:t>
            </a:r>
            <a:r>
              <a:rPr lang="nl-NL" dirty="0" smtClean="0"/>
              <a:t>each dynamic obstacle:</a:t>
            </a:r>
          </a:p>
          <a:p>
            <a:pPr lvl="1"/>
            <a:r>
              <a:rPr lang="nl-NL" dirty="0" smtClean="0"/>
              <a:t>Plan path on the ECM (random start/goal)</a:t>
            </a:r>
          </a:p>
          <a:p>
            <a:pPr lvl="1"/>
            <a:r>
              <a:rPr lang="nl-NL" dirty="0" smtClean="0">
                <a:solidFill>
                  <a:srgbClr val="FF0032"/>
                </a:solidFill>
              </a:rPr>
              <a:t>Insert</a:t>
            </a:r>
            <a:r>
              <a:rPr lang="nl-NL" dirty="0" smtClean="0"/>
              <a:t> dynamic obstacle; re-plan</a:t>
            </a:r>
          </a:p>
          <a:p>
            <a:pPr lvl="1"/>
            <a:r>
              <a:rPr lang="nl-NL" dirty="0" smtClean="0">
                <a:solidFill>
                  <a:srgbClr val="FF0032"/>
                </a:solidFill>
              </a:rPr>
              <a:t>Remove</a:t>
            </a:r>
            <a:r>
              <a:rPr lang="nl-NL" dirty="0" smtClean="0"/>
              <a:t> dynamic obstacle; re-plan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14467"/>
            <a:ext cx="8396361" cy="16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1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Percentual improvement of DPA* over A*</a:t>
            </a:r>
          </a:p>
          <a:p>
            <a:pPr lvl="1"/>
            <a:r>
              <a:rPr lang="nl-NL" dirty="0" smtClean="0"/>
              <a:t>Ins</a:t>
            </a:r>
            <a:r>
              <a:rPr lang="nl-NL" dirty="0"/>
              <a:t>, affected: 	</a:t>
            </a:r>
            <a:r>
              <a:rPr lang="nl-NL" dirty="0" smtClean="0"/>
              <a:t>-13% </a:t>
            </a:r>
            <a:r>
              <a:rPr lang="nl-NL" dirty="0"/>
              <a:t>to </a:t>
            </a:r>
            <a:r>
              <a:rPr lang="nl-NL" dirty="0" smtClean="0"/>
              <a:t>+3%</a:t>
            </a:r>
            <a:endParaRPr lang="nl-NL" dirty="0"/>
          </a:p>
          <a:p>
            <a:pPr lvl="1"/>
            <a:r>
              <a:rPr lang="nl-NL" dirty="0"/>
              <a:t>Del, unaffected:	-18% to </a:t>
            </a:r>
            <a:r>
              <a:rPr lang="nl-NL" b="1" dirty="0" smtClean="0">
                <a:solidFill>
                  <a:schemeClr val="accent3"/>
                </a:solidFill>
              </a:rPr>
              <a:t>+63%</a:t>
            </a:r>
            <a:endParaRPr lang="nl-NL" b="1" dirty="0">
              <a:solidFill>
                <a:schemeClr val="accent3"/>
              </a:solidFill>
            </a:endParaRPr>
          </a:p>
          <a:p>
            <a:pPr lvl="1"/>
            <a:r>
              <a:rPr lang="nl-NL" dirty="0"/>
              <a:t>Del, affected:	-</a:t>
            </a:r>
            <a:r>
              <a:rPr lang="nl-NL" dirty="0" smtClean="0"/>
              <a:t>17% </a:t>
            </a:r>
            <a:r>
              <a:rPr lang="nl-NL" dirty="0"/>
              <a:t>to </a:t>
            </a:r>
            <a:r>
              <a:rPr lang="nl-NL" dirty="0" smtClean="0"/>
              <a:t>+15%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Start in </a:t>
            </a:r>
            <a:r>
              <a:rPr lang="nl-NL" dirty="0" smtClean="0">
                <a:solidFill>
                  <a:srgbClr val="FF0000"/>
                </a:solidFill>
              </a:rPr>
              <a:t>visibility polygon </a:t>
            </a:r>
            <a:r>
              <a:rPr lang="nl-NL" dirty="0" smtClean="0"/>
              <a:t>of obstacle</a:t>
            </a:r>
          </a:p>
          <a:p>
            <a:pPr lvl="1"/>
            <a:r>
              <a:rPr lang="nl-NL" dirty="0" smtClean="0"/>
              <a:t>Re-planning </a:t>
            </a:r>
            <a:r>
              <a:rPr lang="nl-NL" dirty="0"/>
              <a:t>when </a:t>
            </a:r>
            <a:r>
              <a:rPr lang="nl-NL" dirty="0" smtClean="0"/>
              <a:t>the </a:t>
            </a:r>
            <a:r>
              <a:rPr lang="nl-NL" dirty="0"/>
              <a:t>agent </a:t>
            </a:r>
            <a:r>
              <a:rPr lang="nl-NL" dirty="0" smtClean="0"/>
              <a:t>sees the </a:t>
            </a:r>
            <a:r>
              <a:rPr lang="nl-NL" dirty="0"/>
              <a:t>event</a:t>
            </a:r>
            <a:endParaRPr lang="en-US" dirty="0"/>
          </a:p>
          <a:p>
            <a:pPr lvl="1"/>
            <a:r>
              <a:rPr lang="nl-NL" dirty="0" smtClean="0"/>
              <a:t>Ins, affected: 	-5% to </a:t>
            </a:r>
            <a:r>
              <a:rPr lang="nl-NL" b="1" dirty="0" smtClean="0">
                <a:solidFill>
                  <a:schemeClr val="accent3"/>
                </a:solidFill>
              </a:rPr>
              <a:t>+46%</a:t>
            </a:r>
          </a:p>
          <a:p>
            <a:pPr lvl="1"/>
            <a:r>
              <a:rPr lang="nl-NL" dirty="0" smtClean="0"/>
              <a:t>Del, unaffected:	-18% to </a:t>
            </a:r>
            <a:r>
              <a:rPr lang="nl-NL" b="1" dirty="0" smtClean="0">
                <a:solidFill>
                  <a:schemeClr val="accent3"/>
                </a:solidFill>
              </a:rPr>
              <a:t>+47%</a:t>
            </a:r>
          </a:p>
          <a:p>
            <a:pPr lvl="1"/>
            <a:r>
              <a:rPr lang="nl-NL" dirty="0" smtClean="0"/>
              <a:t>Del, affected:	-19% to </a:t>
            </a:r>
            <a:r>
              <a:rPr lang="nl-NL" b="1" dirty="0" smtClean="0">
                <a:solidFill>
                  <a:schemeClr val="accent3"/>
                </a:solidFill>
              </a:rPr>
              <a:t>+23%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9/27/2015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visplannin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5.15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9424" y="3068960"/>
            <a:ext cx="2358008" cy="2358008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2901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Crowds in dynamic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Simulate various behaviours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9/27/2015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crowd-corrido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4730" y="2165688"/>
            <a:ext cx="3654152" cy="3654152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99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Conclusions &amp; Future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29691" y="3717033"/>
            <a:ext cx="7831115" cy="1800200"/>
            <a:chOff x="773332" y="3284984"/>
            <a:chExt cx="7399068" cy="1700882"/>
          </a:xfrm>
        </p:grpSpPr>
        <p:pic>
          <p:nvPicPr>
            <p:cNvPr id="3074" name="Picture 2" descr="C:\Users\3117456\Documents\Publications\2015 IROS Re-planning\presentation\scenario1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332" y="3284984"/>
              <a:ext cx="1700882" cy="1700882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3117456\Documents\Publications\2015 IROS Re-planning\presentation\scenario2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036" y="3284984"/>
              <a:ext cx="1700882" cy="1700882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3117456\Documents\Publications\2015 IROS Re-planning\presentation\scenario3c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1803" y="3285221"/>
              <a:ext cx="1700597" cy="1700598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3117456\Documents\Publications\2015 IROS Re-planning\presentation\scenario4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942" y="3285220"/>
              <a:ext cx="1700597" cy="1700598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256584"/>
          </a:xfrm>
        </p:spPr>
        <p:txBody>
          <a:bodyPr>
            <a:normAutofit/>
          </a:bodyPr>
          <a:lstStyle/>
          <a:p>
            <a:r>
              <a:rPr lang="nl-NL" dirty="0" smtClean="0"/>
              <a:t>Re-planning in navigation meshes</a:t>
            </a:r>
            <a:endParaRPr lang="nl-NL" dirty="0"/>
          </a:p>
          <a:p>
            <a:pPr lvl="1"/>
            <a:r>
              <a:rPr lang="nl-NL" dirty="0" smtClean="0"/>
              <a:t>Obstacles (dis)appear at run-time</a:t>
            </a:r>
          </a:p>
          <a:p>
            <a:pPr lvl="1"/>
            <a:r>
              <a:rPr lang="nl-NL" dirty="0" smtClean="0"/>
              <a:t>DPA*: remember </a:t>
            </a:r>
            <a:r>
              <a:rPr lang="nl-NL" dirty="0" smtClean="0">
                <a:solidFill>
                  <a:srgbClr val="FF0032"/>
                </a:solidFill>
              </a:rPr>
              <a:t>only the old path</a:t>
            </a:r>
          </a:p>
          <a:p>
            <a:pPr lvl="1"/>
            <a:r>
              <a:rPr lang="nl-NL" dirty="0" smtClean="0"/>
              <a:t>Good for situations with limited memory per agent</a:t>
            </a:r>
          </a:p>
          <a:p>
            <a:pPr lvl="1"/>
            <a:r>
              <a:rPr lang="nl-NL" dirty="0" smtClean="0"/>
              <a:t>Based on four </a:t>
            </a:r>
            <a:r>
              <a:rPr lang="nl-NL" dirty="0" smtClean="0">
                <a:solidFill>
                  <a:srgbClr val="FF0032"/>
                </a:solidFill>
              </a:rPr>
              <a:t>scenarios</a:t>
            </a:r>
          </a:p>
          <a:p>
            <a:pPr lvl="1"/>
            <a:endParaRPr lang="nl-NL" dirty="0"/>
          </a:p>
          <a:p>
            <a:r>
              <a:rPr lang="nl-NL" dirty="0" smtClean="0"/>
              <a:t>Results</a:t>
            </a:r>
          </a:p>
          <a:p>
            <a:pPr lvl="1"/>
            <a:r>
              <a:rPr lang="nl-NL" dirty="0" smtClean="0"/>
              <a:t>Slower than A* in small graphs; faster in </a:t>
            </a:r>
            <a:r>
              <a:rPr lang="nl-NL" dirty="0" smtClean="0">
                <a:solidFill>
                  <a:srgbClr val="FF0032"/>
                </a:solidFill>
              </a:rPr>
              <a:t>large graphs</a:t>
            </a:r>
          </a:p>
          <a:p>
            <a:pPr lvl="1"/>
            <a:r>
              <a:rPr lang="nl-NL" dirty="0" smtClean="0"/>
              <a:t>Good for </a:t>
            </a:r>
            <a:r>
              <a:rPr lang="nl-NL" dirty="0" smtClean="0">
                <a:solidFill>
                  <a:srgbClr val="FF0000"/>
                </a:solidFill>
              </a:rPr>
              <a:t>visibility-based</a:t>
            </a:r>
            <a:r>
              <a:rPr lang="nl-NL" dirty="0" smtClean="0"/>
              <a:t> replanning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Handling multiple events at once</a:t>
            </a:r>
          </a:p>
          <a:p>
            <a:endParaRPr lang="nl-NL" dirty="0" smtClean="0"/>
          </a:p>
          <a:p>
            <a:r>
              <a:rPr lang="nl-NL" dirty="0" smtClean="0"/>
              <a:t>Simulate incomplete knowledge</a:t>
            </a:r>
          </a:p>
          <a:p>
            <a:pPr lvl="1"/>
            <a:r>
              <a:rPr lang="nl-NL" dirty="0" smtClean="0"/>
              <a:t>Memory model per agent</a:t>
            </a:r>
            <a:r>
              <a:rPr lang="nl-NL" dirty="0" smtClean="0"/>
              <a:t>?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9/27/2015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final slide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946BDD-57C8-4E5E-A851-9A22B1F399DF}" type="datetime1">
              <a:rPr lang="en-US" smtClean="0"/>
              <a:t>9/27/2015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Questions?</a:t>
            </a:r>
          </a:p>
          <a:p>
            <a:endParaRPr lang="nl-NL" dirty="0"/>
          </a:p>
          <a:p>
            <a:r>
              <a:rPr lang="nl-NL" dirty="0" smtClean="0"/>
              <a:t>Contact info</a:t>
            </a:r>
          </a:p>
          <a:p>
            <a:pPr lvl="1"/>
            <a:r>
              <a:rPr lang="nl-NL" dirty="0" smtClean="0"/>
              <a:t>W.G.vanToll@uu.nl</a:t>
            </a:r>
          </a:p>
          <a:p>
            <a:pPr lvl="1"/>
            <a:r>
              <a:rPr lang="nl-NL" dirty="0" smtClean="0"/>
              <a:t>uu.nl/staff/WGvanToll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3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Introduction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Path planning in dynamic environments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9/27/2015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1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Path planning in dynamic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040560"/>
          </a:xfrm>
        </p:spPr>
        <p:txBody>
          <a:bodyPr/>
          <a:lstStyle/>
          <a:p>
            <a:r>
              <a:rPr lang="nl-NL" dirty="0" smtClean="0"/>
              <a:t>Disks on planar surfaces</a:t>
            </a:r>
          </a:p>
          <a:p>
            <a:r>
              <a:rPr lang="nl-NL" dirty="0" smtClean="0"/>
              <a:t>Obstacles </a:t>
            </a:r>
            <a:r>
              <a:rPr lang="nl-NL" dirty="0" smtClean="0"/>
              <a:t>(dis)appear at runtime</a:t>
            </a:r>
          </a:p>
          <a:p>
            <a:r>
              <a:rPr lang="nl-NL" dirty="0" smtClean="0"/>
              <a:t>Re-planning</a:t>
            </a:r>
          </a:p>
          <a:p>
            <a:r>
              <a:rPr lang="nl-NL" dirty="0" smtClean="0"/>
              <a:t>Dynamic </a:t>
            </a:r>
            <a:r>
              <a:rPr lang="nl-NL" dirty="0" smtClean="0">
                <a:solidFill>
                  <a:srgbClr val="FF0032"/>
                </a:solidFill>
              </a:rPr>
              <a:t>navigation mesh</a:t>
            </a:r>
            <a:endParaRPr lang="nl-NL" dirty="0">
              <a:solidFill>
                <a:srgbClr val="FF0032"/>
              </a:solidFill>
            </a:endParaRPr>
          </a:p>
          <a:p>
            <a:r>
              <a:rPr lang="nl-NL" dirty="0" smtClean="0"/>
              <a:t>Crowd simulation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9/27/2015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dynamic-ec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09444" y="3869926"/>
            <a:ext cx="2439941" cy="2439941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replanning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09444" y="1205083"/>
            <a:ext cx="2439941" cy="2439941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crowd-military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1247" y="3454878"/>
            <a:ext cx="4406531" cy="2858292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461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Related work /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e.g. </a:t>
            </a:r>
            <a:r>
              <a:rPr lang="nl-NL" dirty="0" smtClean="0">
                <a:solidFill>
                  <a:srgbClr val="FF0032"/>
                </a:solidFill>
              </a:rPr>
              <a:t>D* Lite </a:t>
            </a:r>
            <a:r>
              <a:rPr lang="nl-NL" dirty="0" smtClean="0"/>
              <a:t>(Koenig &amp; Likhachev 2002)</a:t>
            </a:r>
          </a:p>
          <a:p>
            <a:pPr lvl="1"/>
            <a:r>
              <a:rPr lang="nl-NL" dirty="0" smtClean="0"/>
              <a:t>Remember search state</a:t>
            </a:r>
          </a:p>
          <a:p>
            <a:r>
              <a:rPr lang="nl-NL" dirty="0" smtClean="0"/>
              <a:t>e.g. </a:t>
            </a:r>
            <a:r>
              <a:rPr lang="nl-NL" dirty="0" smtClean="0">
                <a:solidFill>
                  <a:srgbClr val="FF0032"/>
                </a:solidFill>
              </a:rPr>
              <a:t>Anytime Dynamic A*</a:t>
            </a:r>
            <a:r>
              <a:rPr lang="nl-NL" dirty="0" smtClean="0"/>
              <a:t> (Likhachev et al. 2005)</a:t>
            </a:r>
          </a:p>
          <a:p>
            <a:pPr lvl="1"/>
            <a:r>
              <a:rPr lang="nl-NL" dirty="0" smtClean="0"/>
              <a:t>Iteratively improve a </a:t>
            </a:r>
            <a:r>
              <a:rPr lang="nl-NL" dirty="0" smtClean="0"/>
              <a:t>path</a:t>
            </a:r>
          </a:p>
          <a:p>
            <a:pPr lvl="1"/>
            <a:endParaRPr lang="nl-NL" dirty="0"/>
          </a:p>
          <a:p>
            <a:r>
              <a:rPr lang="nl-NL" dirty="0" smtClean="0"/>
              <a:t>Too </a:t>
            </a:r>
            <a:r>
              <a:rPr lang="nl-NL" dirty="0" smtClean="0"/>
              <a:t>memory-intensive for crowds</a:t>
            </a:r>
          </a:p>
          <a:p>
            <a:endParaRPr lang="nl-NL" dirty="0" smtClean="0"/>
          </a:p>
          <a:p>
            <a:r>
              <a:rPr lang="nl-NL" dirty="0" smtClean="0"/>
              <a:t>We </a:t>
            </a:r>
            <a:r>
              <a:rPr lang="nl-NL" dirty="0" smtClean="0"/>
              <a:t>present Dynamically Pruned A*</a:t>
            </a:r>
          </a:p>
          <a:p>
            <a:pPr lvl="1"/>
            <a:r>
              <a:rPr lang="nl-NL" dirty="0" smtClean="0"/>
              <a:t>Re-planning </a:t>
            </a:r>
            <a:r>
              <a:rPr lang="nl-NL" dirty="0"/>
              <a:t>optimal </a:t>
            </a:r>
            <a:r>
              <a:rPr lang="nl-NL" dirty="0" smtClean="0"/>
              <a:t>paths</a:t>
            </a:r>
          </a:p>
          <a:p>
            <a:pPr lvl="1"/>
            <a:r>
              <a:rPr lang="nl-NL" dirty="0" smtClean="0"/>
              <a:t>Speed up A* </a:t>
            </a:r>
            <a:r>
              <a:rPr lang="nl-NL" dirty="0" smtClean="0">
                <a:solidFill>
                  <a:srgbClr val="FF0032"/>
                </a:solidFill>
              </a:rPr>
              <a:t>based on the old path only</a:t>
            </a:r>
            <a:endParaRPr lang="en-US" dirty="0">
              <a:solidFill>
                <a:srgbClr val="FF0032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9/27/2015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0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Algorithm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Dynamically Pruned A*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7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Problem description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Path planning on a graph</a:t>
            </a:r>
          </a:p>
          <a:p>
            <a:r>
              <a:rPr lang="nl-NL" dirty="0" smtClean="0"/>
              <a:t>Agent notices dynamic event at vertex T</a:t>
            </a:r>
          </a:p>
          <a:p>
            <a:r>
              <a:rPr lang="nl-NL" dirty="0" smtClean="0"/>
              <a:t>Compute optimal path </a:t>
            </a:r>
            <a:r>
              <a:rPr lang="nl-NL" dirty="0" smtClean="0">
                <a:solidFill>
                  <a:schemeClr val="accent3"/>
                </a:solidFill>
              </a:rPr>
              <a:t>[TG]</a:t>
            </a:r>
            <a:r>
              <a:rPr lang="nl-NL" b="1" baseline="30000" dirty="0" smtClean="0">
                <a:solidFill>
                  <a:schemeClr val="accent3"/>
                </a:solidFill>
              </a:rPr>
              <a:t>+</a:t>
            </a:r>
            <a:r>
              <a:rPr lang="nl-NL" dirty="0" smtClean="0">
                <a:solidFill>
                  <a:schemeClr val="accent3"/>
                </a:solidFill>
              </a:rPr>
              <a:t> </a:t>
            </a:r>
            <a:r>
              <a:rPr lang="nl-NL" dirty="0" smtClean="0"/>
              <a:t>based on old path </a:t>
            </a:r>
            <a:r>
              <a:rPr lang="nl-NL" dirty="0" smtClean="0">
                <a:solidFill>
                  <a:srgbClr val="FF0032"/>
                </a:solidFill>
              </a:rPr>
              <a:t>[TG]</a:t>
            </a:r>
            <a:r>
              <a:rPr lang="nl-NL" baseline="30000" dirty="0" smtClean="0">
                <a:solidFill>
                  <a:srgbClr val="FF0032"/>
                </a:solidFill>
              </a:rPr>
              <a:t>-</a:t>
            </a:r>
            <a:endParaRPr lang="nl-NL" dirty="0" smtClean="0"/>
          </a:p>
          <a:p>
            <a:r>
              <a:rPr lang="nl-NL" dirty="0" smtClean="0"/>
              <a:t>Event </a:t>
            </a:r>
            <a:r>
              <a:rPr lang="nl-NL" dirty="0"/>
              <a:t>affects the graph in a region </a:t>
            </a:r>
            <a:r>
              <a:rPr lang="nl-NL" b="1" i="1" dirty="0" smtClean="0"/>
              <a:t>R</a:t>
            </a:r>
          </a:p>
          <a:p>
            <a:pPr lvl="1"/>
            <a:r>
              <a:rPr lang="nl-NL" dirty="0" smtClean="0"/>
              <a:t>[TG]</a:t>
            </a:r>
            <a:r>
              <a:rPr lang="nl-NL" b="1" baseline="30000" dirty="0" smtClean="0"/>
              <a:t>-</a:t>
            </a:r>
            <a:r>
              <a:rPr lang="nl-NL" dirty="0" smtClean="0"/>
              <a:t> either does or doesn’t pass through </a:t>
            </a:r>
            <a:r>
              <a:rPr lang="nl-NL" b="1" i="1" dirty="0" smtClean="0"/>
              <a:t>R</a:t>
            </a:r>
          </a:p>
          <a:p>
            <a:pPr lvl="1"/>
            <a:r>
              <a:rPr lang="nl-NL" dirty="0" smtClean="0"/>
              <a:t>Obstacle was either inserted or deleted</a:t>
            </a:r>
            <a:endParaRPr lang="nl-NL" dirty="0" smtClean="0">
              <a:solidFill>
                <a:srgbClr val="FF003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6</a:t>
            </a:fld>
            <a:endParaRPr lang="en-US"/>
          </a:p>
        </p:txBody>
      </p:sp>
      <p:pic>
        <p:nvPicPr>
          <p:cNvPr id="2051" name="Picture 3" descr="C:\Users\3117456\Documents\Publications\2015 IROS Re-planning\presentation\path-affec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41" y="3813171"/>
            <a:ext cx="3146395" cy="240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3117456\Documents\Publications\2015 IROS Re-planning\presentation\path-unaffec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76973"/>
            <a:ext cx="3229195" cy="246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6084168" y="2996952"/>
            <a:ext cx="216024" cy="648072"/>
          </a:xfrm>
          <a:prstGeom prst="rightBrace">
            <a:avLst>
              <a:gd name="adj1" fmla="val 28471"/>
              <a:gd name="adj2" fmla="val 48824"/>
            </a:avLst>
          </a:prstGeom>
          <a:ln w="28575">
            <a:solidFill>
              <a:srgbClr val="FF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00192" y="3068960"/>
            <a:ext cx="150993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nl-NL" sz="2000" dirty="0" smtClean="0">
                <a:solidFill>
                  <a:srgbClr val="FF0032"/>
                </a:solidFill>
                <a:latin typeface="Georgia" panose="02040502050405020303" pitchFamily="18" charset="0"/>
              </a:rPr>
              <a:t>4 scenarios</a:t>
            </a:r>
            <a:endParaRPr lang="en-US" sz="2000" dirty="0">
              <a:solidFill>
                <a:srgbClr val="FF003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Scenario 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Obstacle inserted, old path not affected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>
                <a:sym typeface="Wingdings" panose="05000000000000000000" pitchFamily="2" charset="2"/>
              </a:rPr>
              <a:t>Old path is still optimal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DPA* terminates immediately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EEBC4F-6E9E-430E-854D-3100CDCB72FE}" type="datetime1">
              <a:rPr lang="en-US" smtClean="0"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799450"/>
            <a:ext cx="3528000" cy="3528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304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800000"/>
            <a:ext cx="3528000" cy="3528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800000"/>
            <a:ext cx="3528000" cy="3528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Scenario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Obstacle inserted, old path affected</a:t>
            </a:r>
          </a:p>
          <a:p>
            <a:pPr lvl="1"/>
            <a:r>
              <a:rPr lang="nl-NL" dirty="0" smtClean="0"/>
              <a:t>We need to find a “detour”</a:t>
            </a:r>
          </a:p>
          <a:p>
            <a:pPr marL="0" indent="0">
              <a:buNone/>
            </a:pPr>
            <a:endParaRPr lang="nl-NL" dirty="0" smtClean="0"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Pruning </a:t>
            </a:r>
            <a:r>
              <a:rPr lang="nl-NL" dirty="0" smtClean="0">
                <a:sym typeface="Wingdings" panose="05000000000000000000" pitchFamily="2" charset="2"/>
              </a:rPr>
              <a:t>in DPA</a:t>
            </a:r>
            <a:r>
              <a:rPr lang="nl-NL" dirty="0" smtClean="0">
                <a:sym typeface="Wingdings" panose="05000000000000000000" pitchFamily="2" charset="2"/>
              </a:rPr>
              <a:t>*: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For each V on </a:t>
            </a:r>
            <a:r>
              <a:rPr lang="nl-NL" dirty="0" smtClean="0">
                <a:solidFill>
                  <a:srgbClr val="FF0000"/>
                </a:solidFill>
                <a:sym typeface="Wingdings" panose="05000000000000000000" pitchFamily="2" charset="2"/>
              </a:rPr>
              <a:t>[BG]</a:t>
            </a:r>
            <a:r>
              <a:rPr lang="nl-NL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-</a:t>
            </a:r>
            <a:r>
              <a:rPr lang="nl-NL" dirty="0" smtClean="0">
                <a:sym typeface="Wingdings" panose="05000000000000000000" pitchFamily="2" charset="2"/>
              </a:rPr>
              <a:t>,</a:t>
            </a:r>
            <a:r>
              <a:rPr lang="nl-NL" dirty="0">
                <a:sym typeface="Wingdings" panose="05000000000000000000" pitchFamily="2" charset="2"/>
              </a:rPr>
              <a:t/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dirty="0" smtClean="0">
                <a:sym typeface="Wingdings" panose="05000000000000000000" pitchFamily="2" charset="2"/>
              </a:rPr>
              <a:t>we know that </a:t>
            </a:r>
            <a:r>
              <a:rPr lang="nl-NL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[VG]</a:t>
            </a:r>
            <a:r>
              <a:rPr lang="nl-NL" b="1" baseline="30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+</a:t>
            </a:r>
            <a:r>
              <a:rPr lang="nl-NL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nl-NL" dirty="0" smtClean="0">
                <a:sym typeface="Wingdings" panose="05000000000000000000" pitchFamily="2" charset="2"/>
              </a:rPr>
              <a:t>= </a:t>
            </a:r>
            <a:r>
              <a:rPr lang="nl-NL" dirty="0" smtClean="0">
                <a:solidFill>
                  <a:srgbClr val="FF0032"/>
                </a:solidFill>
                <a:sym typeface="Wingdings" panose="05000000000000000000" pitchFamily="2" charset="2"/>
              </a:rPr>
              <a:t>[VG]</a:t>
            </a:r>
            <a:r>
              <a:rPr lang="nl-NL" b="1" baseline="30000" dirty="0" smtClean="0">
                <a:solidFill>
                  <a:srgbClr val="FF0032"/>
                </a:solidFill>
                <a:sym typeface="Wingdings" panose="05000000000000000000" pitchFamily="2" charset="2"/>
              </a:rPr>
              <a:t>-</a:t>
            </a:r>
            <a:endParaRPr lang="nl-NL" b="1" dirty="0" smtClean="0">
              <a:solidFill>
                <a:srgbClr val="FF0032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nl-NL" dirty="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 Skip all neighbors of V</a:t>
            </a:r>
            <a:br>
              <a:rPr lang="nl-NL" dirty="0" smtClean="0">
                <a:sym typeface="Wingdings" panose="05000000000000000000" pitchFamily="2" charset="2"/>
              </a:rPr>
            </a:br>
            <a:r>
              <a:rPr lang="nl-NL" dirty="0" smtClean="0">
                <a:sym typeface="Wingdings" panose="05000000000000000000" pitchFamily="2" charset="2"/>
              </a:rPr>
              <a:t>     except its </a:t>
            </a:r>
            <a:r>
              <a:rPr lang="nl-NL" dirty="0" smtClean="0">
                <a:solidFill>
                  <a:srgbClr val="FF0032"/>
                </a:solidFill>
                <a:sym typeface="Wingdings" panose="05000000000000000000" pitchFamily="2" charset="2"/>
              </a:rPr>
              <a:t>successor</a:t>
            </a:r>
          </a:p>
          <a:p>
            <a:pPr marL="457200" lvl="1" indent="0">
              <a:buNone/>
            </a:pPr>
            <a:endParaRPr lang="nl-NL" dirty="0" smtClean="0"/>
          </a:p>
          <a:p>
            <a:r>
              <a:rPr lang="nl-NL" dirty="0" smtClean="0"/>
              <a:t>Best </a:t>
            </a:r>
            <a:r>
              <a:rPr lang="nl-NL" dirty="0" smtClean="0"/>
              <a:t>results when </a:t>
            </a:r>
            <a:r>
              <a:rPr lang="nl-NL" dirty="0" smtClean="0"/>
              <a:t>the event is</a:t>
            </a:r>
            <a:br>
              <a:rPr lang="nl-NL" dirty="0" smtClean="0"/>
            </a:br>
            <a:r>
              <a:rPr lang="nl-NL" dirty="0" smtClean="0"/>
              <a:t>close to the agent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9/27/2015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Scenario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Obstacle deleted, old path not affected</a:t>
            </a:r>
          </a:p>
          <a:p>
            <a:pPr lvl="1"/>
            <a:r>
              <a:rPr lang="nl-NL" dirty="0" smtClean="0"/>
              <a:t>Detour may no longer be needed</a:t>
            </a:r>
          </a:p>
          <a:p>
            <a:pPr lvl="1"/>
            <a:r>
              <a:rPr lang="nl-NL" dirty="0" smtClean="0">
                <a:solidFill>
                  <a:srgbClr val="FF0032"/>
                </a:solidFill>
              </a:rPr>
              <a:t>If</a:t>
            </a:r>
            <a:r>
              <a:rPr lang="nl-NL" dirty="0" smtClean="0"/>
              <a:t> a better path exists, it </a:t>
            </a:r>
            <a:r>
              <a:rPr lang="nl-NL" dirty="0" smtClean="0">
                <a:solidFill>
                  <a:srgbClr val="FF0032"/>
                </a:solidFill>
              </a:rPr>
              <a:t>must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visit the affected region </a:t>
            </a:r>
            <a:r>
              <a:rPr lang="nl-NL" b="1" i="1" dirty="0" smtClean="0"/>
              <a:t>R</a:t>
            </a:r>
          </a:p>
          <a:p>
            <a:pPr lvl="1"/>
            <a:endParaRPr lang="nl-NL" b="1" i="1" dirty="0"/>
          </a:p>
          <a:p>
            <a:r>
              <a:rPr lang="nl-NL" dirty="0" smtClean="0">
                <a:sym typeface="Wingdings" panose="05000000000000000000" pitchFamily="2" charset="2"/>
              </a:rPr>
              <a:t>Pruning </a:t>
            </a:r>
            <a:r>
              <a:rPr lang="nl-NL" dirty="0" smtClean="0">
                <a:sym typeface="Wingdings" panose="05000000000000000000" pitchFamily="2" charset="2"/>
              </a:rPr>
              <a:t>in DPA</a:t>
            </a:r>
            <a:r>
              <a:rPr lang="nl-NL" dirty="0" smtClean="0">
                <a:sym typeface="Wingdings" panose="05000000000000000000" pitchFamily="2" charset="2"/>
              </a:rPr>
              <a:t>*:</a:t>
            </a:r>
            <a:endParaRPr lang="nl-NL" dirty="0">
              <a:sym typeface="Wingdings" panose="05000000000000000000" pitchFamily="2" charset="2"/>
            </a:endParaRP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Check if </a:t>
            </a:r>
            <a:r>
              <a:rPr lang="nl-NL" dirty="0" smtClean="0">
                <a:sym typeface="Wingdings" panose="05000000000000000000" pitchFamily="2" charset="2"/>
              </a:rPr>
              <a:t>V is </a:t>
            </a:r>
            <a:r>
              <a:rPr lang="nl-NL" dirty="0" smtClean="0">
                <a:sym typeface="Wingdings" panose="05000000000000000000" pitchFamily="2" charset="2"/>
              </a:rPr>
              <a:t>too </a:t>
            </a:r>
            <a:r>
              <a:rPr lang="nl-NL" dirty="0" smtClean="0">
                <a:sym typeface="Wingdings" panose="05000000000000000000" pitchFamily="2" charset="2"/>
              </a:rPr>
              <a:t>far </a:t>
            </a:r>
            <a:r>
              <a:rPr lang="nl-NL" dirty="0" smtClean="0">
                <a:sym typeface="Wingdings" panose="05000000000000000000" pitchFamily="2" charset="2"/>
              </a:rPr>
              <a:t>away </a:t>
            </a:r>
            <a:r>
              <a:rPr lang="nl-NL" dirty="0" smtClean="0">
                <a:sym typeface="Wingdings" panose="05000000000000000000" pitchFamily="2" charset="2"/>
              </a:rPr>
              <a:t>from </a:t>
            </a:r>
            <a:r>
              <a:rPr lang="nl-NL" b="1" i="1" dirty="0" smtClean="0">
                <a:sym typeface="Wingdings" panose="05000000000000000000" pitchFamily="2" charset="2"/>
              </a:rPr>
              <a:t>R</a:t>
            </a:r>
            <a:endParaRPr lang="nl-NL" b="1" dirty="0" smtClean="0">
              <a:solidFill>
                <a:srgbClr val="FF0032"/>
              </a:solidFill>
              <a:sym typeface="Wingdings" panose="05000000000000000000" pitchFamily="2" charset="2"/>
            </a:endParaRPr>
          </a:p>
          <a:p>
            <a:pPr lvl="1"/>
            <a:endParaRPr lang="nl-NL" b="1" dirty="0">
              <a:solidFill>
                <a:srgbClr val="FF0032"/>
              </a:solidFill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Best </a:t>
            </a:r>
            <a:r>
              <a:rPr lang="nl-NL" dirty="0" smtClean="0">
                <a:sym typeface="Wingdings" panose="05000000000000000000" pitchFamily="2" charset="2"/>
              </a:rPr>
              <a:t>results when </a:t>
            </a:r>
            <a:r>
              <a:rPr lang="nl-NL" dirty="0" smtClean="0">
                <a:sym typeface="Wingdings" panose="05000000000000000000" pitchFamily="2" charset="2"/>
              </a:rPr>
              <a:t>the event </a:t>
            </a:r>
            <a:r>
              <a:rPr lang="nl-NL" dirty="0" smtClean="0">
                <a:sym typeface="Wingdings" panose="05000000000000000000" pitchFamily="2" charset="2"/>
              </a:rPr>
              <a:t>is</a:t>
            </a:r>
            <a:br>
              <a:rPr lang="nl-NL" dirty="0" smtClean="0">
                <a:sym typeface="Wingdings" panose="05000000000000000000" pitchFamily="2" charset="2"/>
              </a:rPr>
            </a:br>
            <a:r>
              <a:rPr lang="nl-NL" dirty="0" smtClean="0">
                <a:sym typeface="Wingdings" panose="05000000000000000000" pitchFamily="2" charset="2"/>
              </a:rPr>
              <a:t>far away</a:t>
            </a:r>
            <a:endParaRPr lang="nl-NL" dirty="0">
              <a:sym typeface="Wingdings" panose="05000000000000000000" pitchFamily="2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4A46F6-50DB-40E5-837F-C4BF8866F78E}" type="datetime1">
              <a:rPr lang="en-US" smtClean="0"/>
              <a:t>9/27/2015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IROS 2015 –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3" descr="C:\Users\3117456\Documents\Publications\2015 IROS Re-planning\presentation\scenario4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799259"/>
            <a:ext cx="3528000" cy="3528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3117456\Documents\Publications\2015 IROS Re-planning\presentation\scenario4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799259"/>
            <a:ext cx="3528000" cy="3528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606</Words>
  <Application>Microsoft Office PowerPoint</Application>
  <PresentationFormat>On-screen Show (4:3)</PresentationFormat>
  <Paragraphs>160</Paragraphs>
  <Slides>18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Dynamically Pruned A*  for Re-planning in Navigation Meshes</vt:lpstr>
      <vt:lpstr>Introduction</vt:lpstr>
      <vt:lpstr>Path planning in dynamic environments</vt:lpstr>
      <vt:lpstr>Related work / Contributions</vt:lpstr>
      <vt:lpstr>Algorithm</vt:lpstr>
      <vt:lpstr>Problem description</vt:lpstr>
      <vt:lpstr>Scenario 1</vt:lpstr>
      <vt:lpstr>Scenario 2</vt:lpstr>
      <vt:lpstr>Scenario 3</vt:lpstr>
      <vt:lpstr>Scenario 4</vt:lpstr>
      <vt:lpstr>Experiments &amp; results</vt:lpstr>
      <vt:lpstr>Experimental set-up</vt:lpstr>
      <vt:lpstr>Results</vt:lpstr>
      <vt:lpstr>Crowds in dynamic environments</vt:lpstr>
      <vt:lpstr>Conclusions &amp; Future work</vt:lpstr>
      <vt:lpstr>Conclusions</vt:lpstr>
      <vt:lpstr>Future work</vt:lpstr>
      <vt:lpstr>The final slide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Wouter van Toll</dc:creator>
  <cp:lastModifiedBy>Wouter van Toll</cp:lastModifiedBy>
  <cp:revision>82</cp:revision>
  <dcterms:created xsi:type="dcterms:W3CDTF">2015-03-18T13:29:00Z</dcterms:created>
  <dcterms:modified xsi:type="dcterms:W3CDTF">2015-09-27T10:41:20Z</dcterms:modified>
</cp:coreProperties>
</file>